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2"/>
  </p:notesMasterIdLst>
  <p:handoutMasterIdLst>
    <p:handoutMasterId r:id="rId23"/>
  </p:handoutMasterIdLst>
  <p:sldIdLst>
    <p:sldId id="446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  <p:sldId id="461" r:id="rId14"/>
    <p:sldId id="462" r:id="rId15"/>
    <p:sldId id="468" r:id="rId16"/>
    <p:sldId id="463" r:id="rId17"/>
    <p:sldId id="464" r:id="rId18"/>
    <p:sldId id="465" r:id="rId19"/>
    <p:sldId id="466" r:id="rId20"/>
    <p:sldId id="4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86" y="-116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Foursquare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Total - All Venues</c:v>
                </c:pt>
                <c:pt idx="1">
                  <c:v>Total - Open Venues</c:v>
                </c:pt>
              </c:strCache>
            </c:strRef>
          </c:cat>
          <c:val>
            <c:numRef>
              <c:f>Sheet1!$B$12:$B$13</c:f>
              <c:numCache>
                <c:formatCode>General</c:formatCode>
                <c:ptCount val="2"/>
                <c:pt idx="0">
                  <c:v>15.266667</c:v>
                </c:pt>
                <c:pt idx="1">
                  <c:v>6.204167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29-48CC-8BA7-7A2A41EB1E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Yelp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Sheet1!$A$12:$A$13</c:f>
              <c:strCache>
                <c:ptCount val="2"/>
                <c:pt idx="0">
                  <c:v>Total - All Venues</c:v>
                </c:pt>
                <c:pt idx="1">
                  <c:v>Total - Open Venues</c:v>
                </c:pt>
              </c:strCache>
            </c:strRef>
          </c:cat>
          <c:val>
            <c:numRef>
              <c:f>Sheet1!$C$12:$C$13</c:f>
              <c:numCache>
                <c:formatCode>General</c:formatCode>
                <c:ptCount val="2"/>
                <c:pt idx="0">
                  <c:v>11.979167</c:v>
                </c:pt>
                <c:pt idx="1">
                  <c:v>7.8166669999999998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29-48CC-8BA7-7A2A41EB1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83786592"/>
        <c:axId val="583787424"/>
      </c:barChart>
      <c:catAx>
        <c:axId val="5837865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83787424"/>
        <c:crosses val="autoZero"/>
        <c:auto val="1"/>
        <c:lblAlgn val="ctr"/>
        <c:lblOffset val="100"/>
        <c:noMultiLvlLbl val="0"/>
      </c:catAx>
      <c:valAx>
        <c:axId val="583787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3786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671126218655418"/>
          <c:y val="0.88732131076066845"/>
          <c:w val="0.3001844741680792"/>
          <c:h val="0.1017213641380841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0.21534</cdr:x>
      <cdr:y>0.83622</cdr:y>
    </cdr:from>
    <cdr:to>
      <cdr:x>0.48991</cdr:x>
      <cdr:y>0.89389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30DE56A-9CAC-8FCB-443F-6160F8CC1091}"/>
            </a:ext>
          </a:extLst>
        </cdr:cNvPr>
        <cdr:cNvSpPr txBox="1"/>
      </cdr:nvSpPr>
      <cdr:spPr>
        <a:xfrm xmlns:a="http://schemas.openxmlformats.org/drawingml/2006/main">
          <a:off x="1283368" y="2907631"/>
          <a:ext cx="1636294" cy="2005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CA" sz="1100" dirty="0">
              <a:solidFill>
                <a:schemeClr val="tx1">
                  <a:lumMod val="65000"/>
                  <a:lumOff val="35000"/>
                </a:schemeClr>
              </a:solidFill>
            </a:rPr>
            <a:t>All Venues</a:t>
          </a:r>
        </a:p>
      </cdr:txBody>
    </cdr:sp>
  </cdr:relSizeAnchor>
  <cdr:relSizeAnchor xmlns:cdr="http://schemas.openxmlformats.org/drawingml/2006/chartDrawing">
    <cdr:from>
      <cdr:x>0.67609</cdr:x>
      <cdr:y>0.85083</cdr:y>
    </cdr:from>
    <cdr:to>
      <cdr:x>0.95065</cdr:x>
      <cdr:y>0.9085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7E8B3106-D912-0D7B-1C15-53AE00C059E8}"/>
            </a:ext>
          </a:extLst>
        </cdr:cNvPr>
        <cdr:cNvSpPr txBox="1"/>
      </cdr:nvSpPr>
      <cdr:spPr>
        <a:xfrm xmlns:a="http://schemas.openxmlformats.org/drawingml/2006/main">
          <a:off x="4029242" y="2958431"/>
          <a:ext cx="1636294" cy="2005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CA" dirty="0">
              <a:solidFill>
                <a:schemeClr val="tx1">
                  <a:lumMod val="65000"/>
                  <a:lumOff val="35000"/>
                </a:schemeClr>
              </a:solidFill>
            </a:rPr>
            <a:t>Open Venues</a:t>
          </a:r>
          <a:endParaRPr lang="en-CA" sz="1100" dirty="0">
            <a:solidFill>
              <a:schemeClr val="tx1">
                <a:lumMod val="65000"/>
                <a:lumOff val="35000"/>
              </a:schemeClr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11/7/2022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4824"/>
            <a:ext cx="11734575" cy="1371600"/>
          </a:xfrm>
        </p:spPr>
        <p:txBody>
          <a:bodyPr anchor="t" anchorCtr="0">
            <a:normAutofit fontScale="90000"/>
          </a:bodyPr>
          <a:lstStyle/>
          <a:p>
            <a:r>
              <a:rPr lang="en-US" sz="4400" b="1" dirty="0"/>
              <a:t>Bike Stations and businesses Statistical Modelling project</a:t>
            </a:r>
            <a:br>
              <a:rPr lang="en-US" dirty="0"/>
            </a:br>
            <a:r>
              <a:rPr lang="en-US" dirty="0"/>
              <a:t>Melissa Nielsen</a:t>
            </a:r>
            <a:br>
              <a:rPr lang="en-US" dirty="0"/>
            </a:br>
            <a:r>
              <a:rPr lang="en-US" dirty="0"/>
              <a:t>November 7, 2022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4" descr="Green Living: Vancouver's new Mobi bike-share comes with locks, helmets |  Georgia Straight Vancouver's News &amp; Entertainment Weekly">
            <a:extLst>
              <a:ext uri="{FF2B5EF4-FFF2-40B4-BE49-F238E27FC236}">
                <a16:creationId xmlns:a16="http://schemas.microsoft.com/office/drawing/2014/main" id="{2EF4B302-B6C9-AD7E-FCC2-10490D073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912" y="3213175"/>
            <a:ext cx="4945205" cy="329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3: joining and Exploring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Explored data using: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correlation coefficients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1CF21-360D-DC57-FCDD-592D38D89C17}"/>
              </a:ext>
            </a:extLst>
          </p:cNvPr>
          <p:cNvSpPr txBox="1"/>
          <p:nvPr/>
        </p:nvSpPr>
        <p:spPr>
          <a:xfrm>
            <a:off x="9476897" y="4338087"/>
            <a:ext cx="2558715" cy="830997"/>
          </a:xfrm>
          <a:prstGeom prst="rect">
            <a:avLst/>
          </a:prstGeom>
          <a:noFill/>
          <a:ln w="19050">
            <a:solidFill>
              <a:schemeClr val="accent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Low correlation coefficients!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215C8F-08F2-CA51-FBC0-93180C2B9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20" y="3408947"/>
            <a:ext cx="8466250" cy="268927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898143D-C875-1B83-8CFC-8A2316DA5539}"/>
              </a:ext>
            </a:extLst>
          </p:cNvPr>
          <p:cNvSpPr/>
          <p:nvPr/>
        </p:nvSpPr>
        <p:spPr>
          <a:xfrm>
            <a:off x="8662763" y="4242245"/>
            <a:ext cx="778041" cy="1042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1908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3: joining and Exploring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Explored data using: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scatter plots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A1CF21-360D-DC57-FCDD-592D38D89C17}"/>
              </a:ext>
            </a:extLst>
          </p:cNvPr>
          <p:cNvSpPr txBox="1"/>
          <p:nvPr/>
        </p:nvSpPr>
        <p:spPr>
          <a:xfrm>
            <a:off x="9440778" y="3978782"/>
            <a:ext cx="2558715" cy="1569660"/>
          </a:xfrm>
          <a:prstGeom prst="rect">
            <a:avLst/>
          </a:prstGeom>
          <a:noFill/>
          <a:ln w="19050">
            <a:solidFill>
              <a:schemeClr val="accent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Relationships between bikes and businesses not linear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0CE29-9FF9-2D15-6ABC-2AFB0791F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6" y="2965179"/>
            <a:ext cx="8068995" cy="359686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110B2C7-8B57-2A4A-F7D9-FC98AC2D24ED}"/>
              </a:ext>
            </a:extLst>
          </p:cNvPr>
          <p:cNvSpPr/>
          <p:nvPr/>
        </p:nvSpPr>
        <p:spPr>
          <a:xfrm>
            <a:off x="8514374" y="4242244"/>
            <a:ext cx="778041" cy="1042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063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Initial Findings from EDA: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2558" y="3092048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No correlation between quantity of open businesses and proportion of available bikes</a:t>
            </a:r>
          </a:p>
          <a:p>
            <a:pPr marL="342900" indent="-342900">
              <a:buAutoNum type="arabicPeriod"/>
            </a:pPr>
            <a:r>
              <a:rPr lang="en-CA" sz="2000" dirty="0"/>
              <a:t>Low correlation between total slots and number of total businesses</a:t>
            </a:r>
          </a:p>
          <a:p>
            <a:pPr marL="342900" indent="-342900">
              <a:buAutoNum type="arabicPeriod"/>
            </a:pPr>
            <a:r>
              <a:rPr lang="en-CA" sz="2000" dirty="0"/>
              <a:t>Low correlation between total slots and number of  restaurants</a:t>
            </a:r>
          </a:p>
          <a:p>
            <a:endParaRPr lang="en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18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3: Create SQLite Database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AE3A2-878B-87C8-B316-6DD3DAA4D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25" y="1818167"/>
            <a:ext cx="5616427" cy="48162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6BF5D6-BDE1-ACDA-956A-4DA3EFEE19DC}"/>
              </a:ext>
            </a:extLst>
          </p:cNvPr>
          <p:cNvSpPr txBox="1"/>
          <p:nvPr/>
        </p:nvSpPr>
        <p:spPr>
          <a:xfrm>
            <a:off x="7430053" y="2362178"/>
            <a:ext cx="4201965" cy="3785652"/>
          </a:xfrm>
          <a:prstGeom prst="rect">
            <a:avLst/>
          </a:prstGeom>
          <a:noFill/>
          <a:ln w="19050">
            <a:solidFill>
              <a:schemeClr val="accent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Bike Stations Table: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Used “Station ID” as primary key</a:t>
            </a:r>
          </a:p>
          <a:p>
            <a:endParaRPr lang="en-CA" sz="2400" dirty="0">
              <a:solidFill>
                <a:schemeClr val="accent2">
                  <a:lumMod val="25000"/>
                </a:schemeClr>
              </a:solidFill>
            </a:endParaRPr>
          </a:p>
          <a:p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Foursquare Locations Table: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Used “latitude” and “longitude” (combined) as primary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Used “Station ID” as foreign key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3626025-C9D7-F154-3515-87B6D8FA24F6}"/>
              </a:ext>
            </a:extLst>
          </p:cNvPr>
          <p:cNvCxnSpPr>
            <a:cxnSpLocks/>
          </p:cNvCxnSpPr>
          <p:nvPr/>
        </p:nvCxnSpPr>
        <p:spPr>
          <a:xfrm rot="5400000">
            <a:off x="300792" y="3252538"/>
            <a:ext cx="1716505" cy="296781"/>
          </a:xfrm>
          <a:prstGeom prst="bentConnector3">
            <a:avLst>
              <a:gd name="adj1" fmla="val 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C273E35-EB85-F1AF-DB7F-31F6FF77C438}"/>
              </a:ext>
            </a:extLst>
          </p:cNvPr>
          <p:cNvCxnSpPr>
            <a:cxnSpLocks/>
          </p:cNvCxnSpPr>
          <p:nvPr/>
        </p:nvCxnSpPr>
        <p:spPr>
          <a:xfrm>
            <a:off x="1054771" y="2542676"/>
            <a:ext cx="3128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AF91109-0733-B7BB-25F9-D60DF1659DC4}"/>
              </a:ext>
            </a:extLst>
          </p:cNvPr>
          <p:cNvSpPr txBox="1"/>
          <p:nvPr/>
        </p:nvSpPr>
        <p:spPr>
          <a:xfrm>
            <a:off x="228602" y="2836299"/>
            <a:ext cx="930442" cy="43088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CA" sz="1100" dirty="0">
                <a:solidFill>
                  <a:schemeClr val="tx2">
                    <a:lumMod val="75000"/>
                  </a:schemeClr>
                </a:solidFill>
              </a:rPr>
              <a:t>one-to-one relationship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BC32EAB-F510-4410-1A13-11C3AA8B0B45}"/>
              </a:ext>
            </a:extLst>
          </p:cNvPr>
          <p:cNvCxnSpPr/>
          <p:nvPr/>
        </p:nvCxnSpPr>
        <p:spPr>
          <a:xfrm>
            <a:off x="1010654" y="4242337"/>
            <a:ext cx="35693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77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4: Create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03612-0FF2-5261-9FEA-0E4BA01F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3" y="1716639"/>
            <a:ext cx="12154953" cy="1531753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16932EE8-57E1-452D-F602-7EA053A75563}"/>
              </a:ext>
            </a:extLst>
          </p:cNvPr>
          <p:cNvSpPr txBox="1">
            <a:spLocks/>
          </p:cNvSpPr>
          <p:nvPr/>
        </p:nvSpPr>
        <p:spPr>
          <a:xfrm>
            <a:off x="201439" y="3612148"/>
            <a:ext cx="5089601" cy="4410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2000" dirty="0">
                <a:solidFill>
                  <a:schemeClr val="accent2">
                    <a:lumMod val="50000"/>
                  </a:schemeClr>
                </a:solidFill>
              </a:rPr>
              <a:t>No linearity found between bikes and businesses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64C658B6-B15F-A54B-6122-B5B0555975C4}"/>
              </a:ext>
            </a:extLst>
          </p:cNvPr>
          <p:cNvSpPr/>
          <p:nvPr/>
        </p:nvSpPr>
        <p:spPr>
          <a:xfrm rot="5400000">
            <a:off x="2725916" y="740076"/>
            <a:ext cx="465221" cy="5273842"/>
          </a:xfrm>
          <a:prstGeom prst="rightBrac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59E53C0-4A84-F481-EF5C-56513F4119E8}"/>
              </a:ext>
            </a:extLst>
          </p:cNvPr>
          <p:cNvSpPr/>
          <p:nvPr/>
        </p:nvSpPr>
        <p:spPr>
          <a:xfrm rot="5400000">
            <a:off x="7343058" y="1409938"/>
            <a:ext cx="465221" cy="3960443"/>
          </a:xfrm>
          <a:prstGeom prst="rightBrac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1ADE81AA-D8D8-0B94-BFC4-F5A84E5A3BD6}"/>
              </a:ext>
            </a:extLst>
          </p:cNvPr>
          <p:cNvSpPr txBox="1">
            <a:spLocks/>
          </p:cNvSpPr>
          <p:nvPr/>
        </p:nvSpPr>
        <p:spPr>
          <a:xfrm>
            <a:off x="5595448" y="3622770"/>
            <a:ext cx="6395113" cy="44102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2000" dirty="0">
                <a:solidFill>
                  <a:schemeClr val="accent6">
                    <a:lumMod val="50000"/>
                  </a:schemeClr>
                </a:solidFill>
              </a:rPr>
              <a:t>Linearity found between: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accent6">
                    <a:lumMod val="50000"/>
                  </a:schemeClr>
                </a:solidFill>
              </a:rPr>
              <a:t>Number of restaurants and total number of businesses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accent6">
                    <a:lumMod val="50000"/>
                  </a:schemeClr>
                </a:solidFill>
              </a:rPr>
              <a:t>Number of bars and total number of businesses</a:t>
            </a:r>
          </a:p>
        </p:txBody>
      </p:sp>
    </p:spTree>
    <p:extLst>
      <p:ext uri="{BB962C8B-B14F-4D97-AF65-F5344CB8AC3E}">
        <p14:creationId xmlns:p14="http://schemas.microsoft.com/office/powerpoint/2010/main" val="22239196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4: Create Model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5069452-9387-F14B-99F2-4E8627E0F9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3992" y="1734954"/>
            <a:ext cx="10479334" cy="1397268"/>
          </a:xfrm>
        </p:spPr>
        <p:txBody>
          <a:bodyPr/>
          <a:lstStyle/>
          <a:p>
            <a:r>
              <a:rPr lang="en-CA" sz="2000" dirty="0"/>
              <a:t>How many bars in an area based on number of other business types?</a:t>
            </a:r>
          </a:p>
          <a:p>
            <a:endParaRPr lang="en-CA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Dependent variable is </a:t>
            </a:r>
            <a:r>
              <a:rPr lang="en-CA" sz="2000" b="1" dirty="0"/>
              <a:t>number of bars (y)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/>
              <a:t>Independent variables (x</a:t>
            </a:r>
            <a:r>
              <a:rPr lang="en-CA" sz="2000" baseline="-25000" dirty="0"/>
              <a:t>1</a:t>
            </a:r>
            <a:r>
              <a:rPr lang="en-CA" sz="2000" dirty="0"/>
              <a:t>, x</a:t>
            </a:r>
            <a:r>
              <a:rPr lang="en-CA" sz="2000" baseline="-25000" dirty="0"/>
              <a:t>2</a:t>
            </a:r>
            <a:r>
              <a:rPr lang="en-CA" sz="2000" dirty="0"/>
              <a:t>, x</a:t>
            </a:r>
            <a:r>
              <a:rPr lang="en-CA" sz="2000" baseline="-25000" dirty="0"/>
              <a:t>3</a:t>
            </a:r>
            <a:r>
              <a:rPr lang="en-CA" sz="2000" dirty="0"/>
              <a:t>, x</a:t>
            </a:r>
            <a:r>
              <a:rPr lang="en-CA" sz="2000" baseline="-25000" dirty="0"/>
              <a:t>4</a:t>
            </a:r>
            <a:r>
              <a:rPr lang="en-CA" sz="2000" dirty="0"/>
              <a:t>, x</a:t>
            </a:r>
            <a:r>
              <a:rPr lang="en-CA" sz="2000" baseline="-25000" dirty="0"/>
              <a:t>5</a:t>
            </a:r>
            <a:r>
              <a:rPr lang="en-CA" sz="2000" dirty="0"/>
              <a:t>):</a:t>
            </a:r>
          </a:p>
          <a:p>
            <a:pPr marL="800100" lvl="2" indent="-34290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number of restaurants</a:t>
            </a:r>
          </a:p>
          <a:p>
            <a:pPr marL="800100" lvl="2" indent="-34290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number of stores</a:t>
            </a:r>
          </a:p>
          <a:p>
            <a:pPr marL="800100" lvl="2" indent="-34290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number of arts and entertainment businesses</a:t>
            </a:r>
          </a:p>
          <a:p>
            <a:pPr marL="800100" lvl="2" indent="-342900">
              <a:lnSpc>
                <a:spcPts val="28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number of education businesses</a:t>
            </a:r>
          </a:p>
          <a:p>
            <a:pPr marL="800100" lvl="1" indent="-342900">
              <a:buAutoNum type="arabicPeriod"/>
            </a:pPr>
            <a:endParaRPr lang="en-CA" sz="26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D7B155EF-0380-8594-32C0-2A414506A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7094" y="2477520"/>
            <a:ext cx="2953240" cy="249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4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43" y="-521397"/>
            <a:ext cx="11174819" cy="903767"/>
          </a:xfrm>
        </p:spPr>
        <p:txBody>
          <a:bodyPr>
            <a:normAutofit/>
          </a:bodyPr>
          <a:lstStyle/>
          <a:p>
            <a:r>
              <a:rPr lang="en-CA" dirty="0"/>
              <a:t>Step 4: Create Model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5069452-9387-F14B-99F2-4E8627E0F91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55467" y="-444282"/>
            <a:ext cx="10479334" cy="1397268"/>
          </a:xfrm>
        </p:spPr>
        <p:txBody>
          <a:bodyPr/>
          <a:lstStyle/>
          <a:p>
            <a:r>
              <a:rPr lang="en-CA" sz="2000" dirty="0"/>
              <a:t>Model results:</a:t>
            </a:r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478DE-B213-C744-1628-815BD76C3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200" y="2297847"/>
            <a:ext cx="6950042" cy="42675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FAECD6-1F8A-BC25-905C-BF7B30C62A78}"/>
              </a:ext>
            </a:extLst>
          </p:cNvPr>
          <p:cNvSpPr/>
          <p:nvPr/>
        </p:nvSpPr>
        <p:spPr>
          <a:xfrm>
            <a:off x="5550568" y="4644189"/>
            <a:ext cx="489285" cy="85825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7D5CA2E-6D39-7264-1C36-A65286EEF020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6039853" y="3930264"/>
            <a:ext cx="1629436" cy="1143052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3ED9EE0-7FBF-A34C-B0B0-340081FE33E4}"/>
              </a:ext>
            </a:extLst>
          </p:cNvPr>
          <p:cNvSpPr txBox="1"/>
          <p:nvPr/>
        </p:nvSpPr>
        <p:spPr>
          <a:xfrm>
            <a:off x="7669289" y="3145434"/>
            <a:ext cx="2429425" cy="156966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p-values: under 0.05 so kept all independent variables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584489D-7F05-ED73-FCEB-138BC262BAA8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 flipV="1">
            <a:off x="6498077" y="2159041"/>
            <a:ext cx="463741" cy="6776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EB8C07-B6CB-8722-4E08-4376CDA8A923}"/>
              </a:ext>
            </a:extLst>
          </p:cNvPr>
          <p:cNvSpPr txBox="1"/>
          <p:nvPr/>
        </p:nvSpPr>
        <p:spPr>
          <a:xfrm>
            <a:off x="6961818" y="1558876"/>
            <a:ext cx="2834944" cy="1200329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R-squared: 0.469</a:t>
            </a:r>
          </a:p>
          <a:p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R-squared: 0.45</a:t>
            </a:r>
          </a:p>
          <a:p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…not a great model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32F60-9E3F-F286-7DFC-2E7E1FCB7D5E}"/>
              </a:ext>
            </a:extLst>
          </p:cNvPr>
          <p:cNvSpPr/>
          <p:nvPr/>
        </p:nvSpPr>
        <p:spPr>
          <a:xfrm>
            <a:off x="3650432" y="2638721"/>
            <a:ext cx="2847645" cy="39589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649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8FD328-2831-E721-9E5E-911902723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IF I HAD MORE 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6CAEEC8-9C22-CE4B-9789-300C9B8483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294" y="3533756"/>
            <a:ext cx="4076701" cy="249807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See how open-ness affects availability of bikes by looking at bike availability at different times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Would look at density of total bikes, not just bikes per station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55EEB4E-3302-AA9A-25BF-8B1B5CDAA77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246" r="10246"/>
          <a:stretch>
            <a:fillRect/>
          </a:stretch>
        </p:blipFill>
        <p:spPr>
          <a:xfrm>
            <a:off x="4254501" y="0"/>
            <a:ext cx="7480300" cy="6858000"/>
          </a:xfrm>
        </p:spPr>
      </p:pic>
    </p:spTree>
    <p:extLst>
      <p:ext uri="{BB962C8B-B14F-4D97-AF65-F5344CB8AC3E}">
        <p14:creationId xmlns:p14="http://schemas.microsoft.com/office/powerpoint/2010/main" val="298166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Project 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CA" dirty="0"/>
              <a:t>Get data from </a:t>
            </a:r>
            <a:r>
              <a:rPr lang="en-CA" dirty="0" err="1"/>
              <a:t>CityBikes</a:t>
            </a:r>
            <a:r>
              <a:rPr lang="en-CA" dirty="0"/>
              <a:t> API</a:t>
            </a:r>
          </a:p>
          <a:p>
            <a:pPr marL="342900" indent="-342900">
              <a:buAutoNum type="arabicPeriod"/>
            </a:pPr>
            <a:r>
              <a:rPr lang="en-CA" dirty="0"/>
              <a:t>Get data from Foursquare and Yelp APIs</a:t>
            </a:r>
          </a:p>
          <a:p>
            <a:pPr marL="342900" indent="-342900">
              <a:buAutoNum type="arabicPeriod"/>
            </a:pPr>
            <a:r>
              <a:rPr lang="en-CA" dirty="0"/>
              <a:t>Join data and create database</a:t>
            </a:r>
          </a:p>
          <a:p>
            <a:pPr marL="342900" indent="-342900">
              <a:buAutoNum type="arabicPeriod"/>
            </a:pPr>
            <a:r>
              <a:rPr lang="en-CA" dirty="0"/>
              <a:t>Create regression model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EFFECBC-E7FB-6591-715A-FABB68B3879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5620" r="15620"/>
          <a:stretch>
            <a:fillRect/>
          </a:stretch>
        </p:blipFill>
        <p:spPr>
          <a:xfrm rot="5400000">
            <a:off x="4565650" y="-311150"/>
            <a:ext cx="6858000" cy="7480300"/>
          </a:xfrm>
        </p:spPr>
      </p:pic>
    </p:spTree>
    <p:extLst>
      <p:ext uri="{BB962C8B-B14F-4D97-AF65-F5344CB8AC3E}">
        <p14:creationId xmlns:p14="http://schemas.microsoft.com/office/powerpoint/2010/main" val="152417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Project Scope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2"/>
            <a:ext cx="5530174" cy="347873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dirty="0"/>
              <a:t>Looked at Mobi bikes in Vancouver, BC</a:t>
            </a:r>
          </a:p>
          <a:p>
            <a:pPr marL="342900" indent="-342900">
              <a:buAutoNum type="arabicPeriod"/>
            </a:pPr>
            <a:r>
              <a:rPr lang="en-CA" dirty="0"/>
              <a:t>Investigated following business types within 100 m of every bike station: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Bars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Restaurants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Shopping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Education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solidFill>
                  <a:schemeClr val="bg1"/>
                </a:solidFill>
              </a:rPr>
              <a:t>Arts and Entertainment</a:t>
            </a:r>
          </a:p>
          <a:p>
            <a:pPr marL="342900" indent="-342900">
              <a:buFont typeface="+mj-lt"/>
              <a:buAutoNum type="arabicPeriod"/>
            </a:pPr>
            <a:r>
              <a:rPr lang="en-CA" dirty="0">
                <a:solidFill>
                  <a:schemeClr val="bg1"/>
                </a:solidFill>
              </a:rPr>
              <a:t>Looked at total numbers of </a:t>
            </a:r>
            <a:r>
              <a:rPr lang="en-CA" b="1" i="1" dirty="0">
                <a:solidFill>
                  <a:schemeClr val="accent6">
                    <a:lumMod val="75000"/>
                  </a:schemeClr>
                </a:solidFill>
              </a:rPr>
              <a:t>open</a:t>
            </a:r>
            <a:r>
              <a:rPr lang="en-CA" i="1" dirty="0">
                <a:solidFill>
                  <a:schemeClr val="bg1"/>
                </a:solidFill>
              </a:rPr>
              <a:t> </a:t>
            </a:r>
            <a:r>
              <a:rPr lang="en-CA" dirty="0">
                <a:solidFill>
                  <a:schemeClr val="bg1"/>
                </a:solidFill>
              </a:rPr>
              <a:t>and </a:t>
            </a:r>
            <a:r>
              <a:rPr lang="en-CA" b="1" i="1" dirty="0">
                <a:solidFill>
                  <a:schemeClr val="accent2">
                    <a:lumMod val="50000"/>
                  </a:schemeClr>
                </a:solidFill>
              </a:rPr>
              <a:t>closed</a:t>
            </a:r>
            <a:r>
              <a:rPr lang="en-CA" b="1" i="1" dirty="0">
                <a:solidFill>
                  <a:srgbClr val="FF0000"/>
                </a:solidFill>
              </a:rPr>
              <a:t> </a:t>
            </a:r>
            <a:r>
              <a:rPr lang="en-CA" dirty="0">
                <a:solidFill>
                  <a:schemeClr val="bg1"/>
                </a:solidFill>
              </a:rPr>
              <a:t>businesses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1120AC-1EE1-22BA-92C6-E8A52D19A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289" y="1366283"/>
            <a:ext cx="5935317" cy="422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12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CA" sz="5400" b="1" dirty="0"/>
              <a:t>Key 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5F6A3-8226-3828-8D00-CCB026B755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1960" y="2021304"/>
            <a:ext cx="11174819" cy="1090863"/>
          </a:xfrm>
          <a:ln w="38100">
            <a:solidFill>
              <a:schemeClr val="accent6">
                <a:lumMod val="75000"/>
              </a:schemeClr>
            </a:solidFill>
          </a:ln>
        </p:spPr>
        <p:txBody>
          <a:bodyPr anchor="ctr"/>
          <a:lstStyle/>
          <a:p>
            <a:pPr algn="ctr"/>
            <a:r>
              <a:rPr lang="en-CA" sz="2800" dirty="0"/>
              <a:t>Is the number of open businesses correlated with the proportion of available bikes?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B309D-EE83-8BEA-93F0-C30B09CC9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329" y="3745834"/>
            <a:ext cx="2606266" cy="2530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4DECE2-0EBE-8056-F944-3C7744FC3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407" y="3745834"/>
            <a:ext cx="2694617" cy="253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58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SteP</a:t>
            </a:r>
            <a:r>
              <a:rPr lang="en-CA" dirty="0"/>
              <a:t> 1: City Bike API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2"/>
            <a:ext cx="5530174" cy="3478731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Parsed JSON file</a:t>
            </a:r>
          </a:p>
          <a:p>
            <a:pPr marL="342900" indent="-342900">
              <a:buAutoNum type="arabicPeriod"/>
            </a:pPr>
            <a:r>
              <a:rPr lang="en-CA" sz="2000" dirty="0"/>
              <a:t>Removed stations with status “offline”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/>
          </a:p>
          <a:p>
            <a:pPr algn="ctr"/>
            <a:r>
              <a:rPr lang="en-CA" sz="2000" b="1" dirty="0">
                <a:solidFill>
                  <a:schemeClr val="accent2">
                    <a:lumMod val="25000"/>
                  </a:schemeClr>
                </a:solidFill>
              </a:rPr>
              <a:t>There were 240 online bike stations in Vancouver</a:t>
            </a:r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ext, transport, wheel&#10;&#10;Description automatically generated">
            <a:extLst>
              <a:ext uri="{FF2B5EF4-FFF2-40B4-BE49-F238E27FC236}">
                <a16:creationId xmlns:a16="http://schemas.microsoft.com/office/drawing/2014/main" id="{B80761F0-4CDE-B58B-1BD5-ABDA4E68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871" y="1943500"/>
            <a:ext cx="4570867" cy="32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9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2: Get Data from Foursquare and Yelp APIs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Used </a:t>
            </a:r>
            <a:r>
              <a:rPr lang="en-CA" sz="2000" dirty="0" err="1"/>
              <a:t>requests.get</a:t>
            </a:r>
            <a:r>
              <a:rPr lang="en-CA" sz="2000" dirty="0"/>
              <a:t>() function</a:t>
            </a:r>
          </a:p>
          <a:p>
            <a:pPr marL="342900" indent="-342900">
              <a:buAutoNum type="arabicPeriod"/>
            </a:pPr>
            <a:r>
              <a:rPr lang="en-CA" sz="2000" dirty="0"/>
              <a:t>For each of the Yelp and Foursquare APIs, created a loop to do the following: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E16B67-3AB8-35E2-7935-801B4B6EEFD8}"/>
              </a:ext>
            </a:extLst>
          </p:cNvPr>
          <p:cNvSpPr txBox="1"/>
          <p:nvPr/>
        </p:nvSpPr>
        <p:spPr>
          <a:xfrm>
            <a:off x="2721227" y="3581400"/>
            <a:ext cx="6749545" cy="20313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For each </a:t>
            </a:r>
            <a:r>
              <a:rPr lang="en-CA" dirty="0" err="1">
                <a:solidFill>
                  <a:schemeClr val="bg1"/>
                </a:solidFill>
              </a:rPr>
              <a:t>lat</a:t>
            </a:r>
            <a:r>
              <a:rPr lang="en-CA" dirty="0">
                <a:solidFill>
                  <a:schemeClr val="bg1"/>
                </a:solidFill>
              </a:rPr>
              <a:t>/long coordinate: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Look at each of the five chosen business types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Count all businesses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Count open businesses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Append results to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bg1"/>
                </a:solidFill>
              </a:rPr>
              <a:t>Reshape list into </a:t>
            </a:r>
            <a:r>
              <a:rPr lang="en-CA" dirty="0" err="1">
                <a:solidFill>
                  <a:schemeClr val="bg1"/>
                </a:solidFill>
              </a:rPr>
              <a:t>dataframe</a:t>
            </a:r>
            <a:r>
              <a:rPr lang="en-CA" dirty="0">
                <a:solidFill>
                  <a:schemeClr val="bg1"/>
                </a:solidFill>
              </a:rPr>
              <a:t> and merge </a:t>
            </a:r>
            <a:r>
              <a:rPr lang="en-CA" dirty="0" err="1">
                <a:solidFill>
                  <a:schemeClr val="bg1"/>
                </a:solidFill>
              </a:rPr>
              <a:t>dataframe</a:t>
            </a:r>
            <a:r>
              <a:rPr lang="en-CA" dirty="0">
                <a:solidFill>
                  <a:schemeClr val="bg1"/>
                </a:solidFill>
              </a:rPr>
              <a:t> with station ids</a:t>
            </a:r>
          </a:p>
        </p:txBody>
      </p:sp>
    </p:spTree>
    <p:extLst>
      <p:ext uri="{BB962C8B-B14F-4D97-AF65-F5344CB8AC3E}">
        <p14:creationId xmlns:p14="http://schemas.microsoft.com/office/powerpoint/2010/main" val="63439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Step 2: Compare Results from foursquare and yelp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8DF186AD-6A04-2A88-4598-F064D8F75D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1946257"/>
              </p:ext>
            </p:extLst>
          </p:nvPr>
        </p:nvGraphicFramePr>
        <p:xfrm>
          <a:off x="457199" y="2466474"/>
          <a:ext cx="5959642" cy="3477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Arrow: Right 3">
            <a:extLst>
              <a:ext uri="{FF2B5EF4-FFF2-40B4-BE49-F238E27FC236}">
                <a16:creationId xmlns:a16="http://schemas.microsoft.com/office/drawing/2014/main" id="{31871561-AF04-2BE6-F850-3C36028871AB}"/>
              </a:ext>
            </a:extLst>
          </p:cNvPr>
          <p:cNvSpPr/>
          <p:nvPr/>
        </p:nvSpPr>
        <p:spPr>
          <a:xfrm>
            <a:off x="6416841" y="3408947"/>
            <a:ext cx="778041" cy="1042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1C726B-B02D-E758-8C2A-03B895A4FCFC}"/>
              </a:ext>
            </a:extLst>
          </p:cNvPr>
          <p:cNvSpPr txBox="1"/>
          <p:nvPr/>
        </p:nvSpPr>
        <p:spPr>
          <a:xfrm>
            <a:off x="7475620" y="3395517"/>
            <a:ext cx="3729789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</a:rPr>
              <a:t>Foursquare had more overall restaurants, so used foursquare data for further analysis</a:t>
            </a:r>
          </a:p>
        </p:txBody>
      </p:sp>
    </p:spTree>
    <p:extLst>
      <p:ext uri="{BB962C8B-B14F-4D97-AF65-F5344CB8AC3E}">
        <p14:creationId xmlns:p14="http://schemas.microsoft.com/office/powerpoint/2010/main" val="4000790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3: joining and Exploring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Combined Foursquare and </a:t>
            </a:r>
            <a:r>
              <a:rPr lang="en-CA" sz="2000" dirty="0" err="1"/>
              <a:t>Citybike</a:t>
            </a:r>
            <a:r>
              <a:rPr lang="en-CA" sz="2000" dirty="0"/>
              <a:t> data using </a:t>
            </a:r>
            <a:r>
              <a:rPr lang="en-CA" sz="2000" dirty="0" err="1"/>
              <a:t>pd.merge</a:t>
            </a:r>
            <a:r>
              <a:rPr lang="en-CA" sz="2000" dirty="0"/>
              <a:t> and a left join</a:t>
            </a:r>
          </a:p>
          <a:p>
            <a:pPr marL="342900" indent="-342900">
              <a:buAutoNum type="arabicPeriod"/>
            </a:pPr>
            <a:r>
              <a:rPr lang="en-CA" sz="2000" dirty="0"/>
              <a:t>Joined on the key “Station ID”</a:t>
            </a:r>
          </a:p>
          <a:p>
            <a:pPr marL="342900" indent="-342900">
              <a:buAutoNum type="arabicPeriod"/>
            </a:pPr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60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2413D4-219E-6EDB-B59C-6AA56DF31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Step 3: joining and Exploring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CC0E81-1CE4-CD99-90E3-77D442F347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2013" y="2031733"/>
            <a:ext cx="10479334" cy="13972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CA" sz="2000" dirty="0"/>
              <a:t>Explored data using: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1"/>
                </a:solidFill>
              </a:rPr>
              <a:t>histograms</a:t>
            </a:r>
          </a:p>
          <a:p>
            <a:endParaRPr lang="en-CA" sz="2000" dirty="0"/>
          </a:p>
          <a:p>
            <a:endParaRPr lang="en-CA" sz="2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D62BBF-1EE4-8697-0A57-17EB6012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3739093"/>
            <a:ext cx="3909399" cy="2796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2858C5-BACF-5FC8-E27C-2EBC77EA2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690" y="3739093"/>
            <a:ext cx="3932261" cy="27967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A1CF21-360D-DC57-FCDD-592D38D89C17}"/>
              </a:ext>
            </a:extLst>
          </p:cNvPr>
          <p:cNvSpPr txBox="1"/>
          <p:nvPr/>
        </p:nvSpPr>
        <p:spPr>
          <a:xfrm>
            <a:off x="9376610" y="4339257"/>
            <a:ext cx="2558715" cy="1200329"/>
          </a:xfrm>
          <a:prstGeom prst="rect">
            <a:avLst/>
          </a:prstGeom>
          <a:noFill/>
          <a:ln w="19050">
            <a:solidFill>
              <a:schemeClr val="accent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2">
                    <a:lumMod val="25000"/>
                  </a:schemeClr>
                </a:solidFill>
              </a:rPr>
              <a:t>Data not normally distributed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CA84D4B-C49D-1C55-D3F6-F56B9E8FAF87}"/>
              </a:ext>
            </a:extLst>
          </p:cNvPr>
          <p:cNvSpPr/>
          <p:nvPr/>
        </p:nvSpPr>
        <p:spPr>
          <a:xfrm>
            <a:off x="8486760" y="4496849"/>
            <a:ext cx="778041" cy="10427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7452812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Pantone Color of the Year 2022</Template>
  <TotalTime>305</TotalTime>
  <Words>525</Words>
  <Application>Microsoft Office PowerPoint</Application>
  <PresentationFormat>Widescreen</PresentationFormat>
  <Paragraphs>88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Bike Stations and businesses Statistical Modelling project Melissa Nielsen November 7, 2022 </vt:lpstr>
      <vt:lpstr>Project Overview</vt:lpstr>
      <vt:lpstr>Project Scope</vt:lpstr>
      <vt:lpstr>Key Question</vt:lpstr>
      <vt:lpstr>SteP 1: City Bike API</vt:lpstr>
      <vt:lpstr>Step 2: Get Data from Foursquare and Yelp APIs</vt:lpstr>
      <vt:lpstr>Step 2: Compare Results from foursquare and yelp</vt:lpstr>
      <vt:lpstr>Step 3: joining and Exploring data</vt:lpstr>
      <vt:lpstr>Step 3: joining and Exploring data</vt:lpstr>
      <vt:lpstr>Step 3: joining and Exploring data</vt:lpstr>
      <vt:lpstr>Step 3: joining and Exploring data</vt:lpstr>
      <vt:lpstr>Initial Findings from EDA:</vt:lpstr>
      <vt:lpstr>Step 3: Create SQLite Database</vt:lpstr>
      <vt:lpstr>Step 4: Create Model</vt:lpstr>
      <vt:lpstr>Step 4: Create Model</vt:lpstr>
      <vt:lpstr>Step 4: Create Model</vt:lpstr>
      <vt:lpstr>IF I HAD MORE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Bike Stations and businesses Statistical Modelling project Melissa Nielsen </dc:title>
  <dc:creator>Melissa Nielsen</dc:creator>
  <cp:lastModifiedBy>Melissa Nielsen</cp:lastModifiedBy>
  <cp:revision>6</cp:revision>
  <dcterms:created xsi:type="dcterms:W3CDTF">2022-11-07T20:37:10Z</dcterms:created>
  <dcterms:modified xsi:type="dcterms:W3CDTF">2022-11-08T01:46:51Z</dcterms:modified>
</cp:coreProperties>
</file>